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D449A45-8A35-4A2B-BDB5-612AD34B7FB2}">
  <a:tblStyle styleId="{DD449A45-8A35-4A2B-BDB5-612AD34B7F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44a8f86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44a8f86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8b93d451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8b93d451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79ca6fb0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79ca6fb0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e51e6ec0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e51e6ec0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7d9d488e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77d9d488e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89d8a75b9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89d8a75b9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f7450d3e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f7450d3e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db013ad5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db013ad5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db013ad5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db013ad5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db013ad5f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db013ad5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db013ad5f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db013ad5f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db013ad5f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db013ad5f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78e1bcf9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78e1bcf9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db013ad5f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db013ad5f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0" y="4839025"/>
            <a:ext cx="40005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99999"/>
                </a:solidFill>
              </a:rPr>
              <a:t>OWASP AppSec June 2020</a:t>
            </a:r>
            <a:endParaRPr sz="800">
              <a:solidFill>
                <a:srgbClr val="99999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11" Type="http://schemas.openxmlformats.org/officeDocument/2006/relationships/image" Target="../media/image3.png"/><Relationship Id="rId10" Type="http://schemas.openxmlformats.org/officeDocument/2006/relationships/image" Target="../media/image19.png"/><Relationship Id="rId12" Type="http://schemas.openxmlformats.org/officeDocument/2006/relationships/image" Target="../media/image11.png"/><Relationship Id="rId9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20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hyperlink" Target="https://www.slideshare.net/AmazonWebServices/releasing-missioncritical-software-at-amazon-dev209r1-aws-reinvent-2018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3C4043"/>
                </a:solidFill>
                <a:highlight>
                  <a:srgbClr val="FFFFFF"/>
                </a:highlight>
              </a:rPr>
              <a:t>Open control frameworks in Media and Entertainment </a:t>
            </a:r>
            <a:endParaRPr sz="270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C4043"/>
                </a:solidFill>
                <a:highlight>
                  <a:srgbClr val="FFFFFF"/>
                </a:highlight>
              </a:rPr>
              <a:t>Ben Schofield - CDSA</a:t>
            </a:r>
            <a:endParaRPr sz="240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June 17th 2020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approach</a:t>
            </a:r>
            <a:endParaRPr/>
          </a:p>
        </p:txBody>
      </p:sp>
      <p:sp>
        <p:nvSpPr>
          <p:cNvPr id="193" name="Google Shape;19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Map controls from industry standards, with frequent updates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Leverage cloud platforms best practice and design patterns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Deliver documentation in a usable format that is easily applied to any size of business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Automate tracking and checks to reduce the cost of audit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Help develop new skills to build a security culture</a:t>
            </a:r>
            <a:endParaRPr sz="1400"/>
          </a:p>
        </p:txBody>
      </p:sp>
      <p:graphicFrame>
        <p:nvGraphicFramePr>
          <p:cNvPr id="194" name="Google Shape;194;p22"/>
          <p:cNvGraphicFramePr/>
          <p:nvPr/>
        </p:nvGraphicFramePr>
        <p:xfrm>
          <a:off x="471325" y="2854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{DD449A45-8A35-4A2B-BDB5-612AD34B7FB2}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Business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policy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Standards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Controls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Procedures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Metrics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000"/>
                        <a:t>Media supply chain</a:t>
                      </a:r>
                      <a:endParaRPr i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000"/>
                        <a:t>MPA</a:t>
                      </a:r>
                      <a:endParaRPr i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000"/>
                        <a:t>CSA CCM</a:t>
                      </a:r>
                      <a:endParaRPr i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000"/>
                        <a:t>CIS</a:t>
                      </a:r>
                      <a:endParaRPr i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000"/>
                        <a:t>OWASP</a:t>
                      </a:r>
                      <a:endParaRPr i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000"/>
                        <a:t>Reduce initial control set to a target 150 </a:t>
                      </a:r>
                      <a:endParaRPr i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000"/>
                        <a:t>Move detail into implementation guides</a:t>
                      </a:r>
                      <a:endParaRPr i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000"/>
                        <a:t>Use cases:</a:t>
                      </a:r>
                      <a:endParaRPr i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000"/>
                        <a:t>Studio</a:t>
                      </a:r>
                      <a:endParaRPr i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000"/>
                        <a:t>Post facility</a:t>
                      </a:r>
                      <a:endParaRPr i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000"/>
                        <a:t>Cloud software</a:t>
                      </a:r>
                      <a:endParaRPr i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000"/>
                        <a:t>System integrator</a:t>
                      </a:r>
                      <a:endParaRPr i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000"/>
                        <a:t>Cloud vendor</a:t>
                      </a:r>
                      <a:endParaRPr i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000"/>
                        <a:t>Platform</a:t>
                      </a:r>
                      <a:endParaRPr i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000"/>
                        <a:t>Audit</a:t>
                      </a:r>
                      <a:endParaRPr i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5" name="Google Shape;195;p22"/>
          <p:cNvSpPr/>
          <p:nvPr/>
        </p:nvSpPr>
        <p:spPr>
          <a:xfrm>
            <a:off x="1742225" y="2909625"/>
            <a:ext cx="273900" cy="4896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2"/>
          <p:cNvSpPr/>
          <p:nvPr/>
        </p:nvSpPr>
        <p:spPr>
          <a:xfrm>
            <a:off x="3205400" y="2909625"/>
            <a:ext cx="273900" cy="4896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2"/>
          <p:cNvSpPr/>
          <p:nvPr/>
        </p:nvSpPr>
        <p:spPr>
          <a:xfrm>
            <a:off x="4572000" y="2909625"/>
            <a:ext cx="273900" cy="4896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2"/>
          <p:cNvSpPr/>
          <p:nvPr/>
        </p:nvSpPr>
        <p:spPr>
          <a:xfrm>
            <a:off x="6262525" y="2909625"/>
            <a:ext cx="273900" cy="4896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Progress</a:t>
            </a:r>
            <a:endParaRPr/>
          </a:p>
        </p:txBody>
      </p:sp>
      <p:sp>
        <p:nvSpPr>
          <p:cNvPr id="204" name="Google Shape;204;p23"/>
          <p:cNvSpPr txBox="1"/>
          <p:nvPr>
            <p:ph idx="1" type="body"/>
          </p:nvPr>
        </p:nvSpPr>
        <p:spPr>
          <a:xfrm>
            <a:off x="311700" y="11592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Bottom up mapping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Top down - reduced set mapped to key roles with basic narrative </a:t>
            </a:r>
            <a:r>
              <a:rPr lang="en-GB" sz="1300"/>
              <a:t>to enable vendors to start work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Engage with standards groups to confirm mapping and automate updates (YAML)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Engage with major cloud platforms to consolidate secure configuration guidelines and tooling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Reduce duplication with selected control </a:t>
            </a:r>
            <a:r>
              <a:rPr lang="en-GB" sz="1300"/>
              <a:t>equivalence, move detailed controls into implementation guides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Publish model documentation set to accelerate effective adoption in supply chain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Align threat model with ME-ISAC to automate risk register refresh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Confirm best practice training and skills development to establish new security culture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Automate continuous assessment and remote checks to reduce audit costs</a:t>
            </a:r>
            <a:endParaRPr sz="1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control framework</a:t>
            </a:r>
            <a:endParaRPr/>
          </a:p>
        </p:txBody>
      </p:sp>
      <p:pic>
        <p:nvPicPr>
          <p:cNvPr id="210" name="Google Shape;2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95602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/>
          <p:nvPr/>
        </p:nvSpPr>
        <p:spPr>
          <a:xfrm>
            <a:off x="2355215" y="400858"/>
            <a:ext cx="2094300" cy="2767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/>
              <a:t>Standards</a:t>
            </a:r>
            <a:endParaRPr sz="600"/>
          </a:p>
        </p:txBody>
      </p:sp>
      <p:sp>
        <p:nvSpPr>
          <p:cNvPr id="216" name="Google Shape;216;p25"/>
          <p:cNvSpPr/>
          <p:nvPr/>
        </p:nvSpPr>
        <p:spPr>
          <a:xfrm>
            <a:off x="4849526" y="141359"/>
            <a:ext cx="3493200" cy="3157500"/>
          </a:xfrm>
          <a:prstGeom prst="rect">
            <a:avLst/>
          </a:prstGeom>
          <a:solidFill>
            <a:srgbClr val="EEEEEE">
              <a:alpha val="435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                                      JIRA Confluence</a:t>
            </a:r>
            <a:endParaRPr sz="800"/>
          </a:p>
        </p:txBody>
      </p:sp>
      <p:sp>
        <p:nvSpPr>
          <p:cNvPr id="217" name="Google Shape;217;p25"/>
          <p:cNvSpPr/>
          <p:nvPr/>
        </p:nvSpPr>
        <p:spPr>
          <a:xfrm flipH="1">
            <a:off x="7320693" y="1841945"/>
            <a:ext cx="529200" cy="53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18" name="Google Shape;218;p25"/>
          <p:cNvSpPr/>
          <p:nvPr/>
        </p:nvSpPr>
        <p:spPr>
          <a:xfrm>
            <a:off x="3811692" y="3958658"/>
            <a:ext cx="897900" cy="780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Secure config guidelines</a:t>
            </a:r>
            <a:endParaRPr sz="800"/>
          </a:p>
        </p:txBody>
      </p:sp>
      <p:sp>
        <p:nvSpPr>
          <p:cNvPr id="219" name="Google Shape;219;p25"/>
          <p:cNvSpPr/>
          <p:nvPr/>
        </p:nvSpPr>
        <p:spPr>
          <a:xfrm>
            <a:off x="2456292" y="1100788"/>
            <a:ext cx="1863000" cy="59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CSA CCM 3.0.1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Cloud</a:t>
            </a:r>
            <a:endParaRPr sz="800"/>
          </a:p>
        </p:txBody>
      </p:sp>
      <p:sp>
        <p:nvSpPr>
          <p:cNvPr id="220" name="Google Shape;220;p25"/>
          <p:cNvSpPr/>
          <p:nvPr/>
        </p:nvSpPr>
        <p:spPr>
          <a:xfrm>
            <a:off x="5187735" y="3713876"/>
            <a:ext cx="767100" cy="278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AWS</a:t>
            </a:r>
            <a:endParaRPr sz="700"/>
          </a:p>
        </p:txBody>
      </p:sp>
      <p:sp>
        <p:nvSpPr>
          <p:cNvPr id="221" name="Google Shape;221;p25"/>
          <p:cNvSpPr/>
          <p:nvPr/>
        </p:nvSpPr>
        <p:spPr>
          <a:xfrm>
            <a:off x="2501915" y="3984574"/>
            <a:ext cx="767100" cy="701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Github Toolbox</a:t>
            </a:r>
            <a:endParaRPr sz="700"/>
          </a:p>
        </p:txBody>
      </p:sp>
      <p:sp>
        <p:nvSpPr>
          <p:cNvPr id="222" name="Google Shape;222;p25"/>
          <p:cNvSpPr/>
          <p:nvPr/>
        </p:nvSpPr>
        <p:spPr>
          <a:xfrm>
            <a:off x="3665698" y="3819344"/>
            <a:ext cx="897900" cy="780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Secure config guidelines</a:t>
            </a:r>
            <a:endParaRPr sz="800"/>
          </a:p>
        </p:txBody>
      </p:sp>
      <p:sp>
        <p:nvSpPr>
          <p:cNvPr id="223" name="Google Shape;223;p25"/>
          <p:cNvSpPr/>
          <p:nvPr/>
        </p:nvSpPr>
        <p:spPr>
          <a:xfrm>
            <a:off x="3519704" y="3680030"/>
            <a:ext cx="897900" cy="780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Secure config guidelines</a:t>
            </a:r>
            <a:endParaRPr sz="700"/>
          </a:p>
        </p:txBody>
      </p:sp>
      <p:sp>
        <p:nvSpPr>
          <p:cNvPr id="224" name="Google Shape;224;p25"/>
          <p:cNvSpPr/>
          <p:nvPr/>
        </p:nvSpPr>
        <p:spPr>
          <a:xfrm>
            <a:off x="2355227" y="37650"/>
            <a:ext cx="3408000" cy="37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Version control</a:t>
            </a:r>
            <a:endParaRPr sz="800"/>
          </a:p>
        </p:txBody>
      </p:sp>
      <p:sp>
        <p:nvSpPr>
          <p:cNvPr id="225" name="Google Shape;225;p25"/>
          <p:cNvSpPr/>
          <p:nvPr/>
        </p:nvSpPr>
        <p:spPr>
          <a:xfrm>
            <a:off x="5187735" y="4017405"/>
            <a:ext cx="767100" cy="278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Azure</a:t>
            </a:r>
            <a:endParaRPr sz="700"/>
          </a:p>
        </p:txBody>
      </p:sp>
      <p:sp>
        <p:nvSpPr>
          <p:cNvPr id="226" name="Google Shape;226;p25"/>
          <p:cNvSpPr/>
          <p:nvPr/>
        </p:nvSpPr>
        <p:spPr>
          <a:xfrm>
            <a:off x="5187735" y="4320958"/>
            <a:ext cx="767100" cy="278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GCP</a:t>
            </a:r>
            <a:endParaRPr sz="700"/>
          </a:p>
        </p:txBody>
      </p:sp>
      <p:sp>
        <p:nvSpPr>
          <p:cNvPr id="227" name="Google Shape;227;p25"/>
          <p:cNvSpPr/>
          <p:nvPr/>
        </p:nvSpPr>
        <p:spPr>
          <a:xfrm>
            <a:off x="6359469" y="1168711"/>
            <a:ext cx="897900" cy="8511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Meetings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Incidents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Defects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Release pipeline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28" name="Google Shape;228;p25"/>
          <p:cNvSpPr/>
          <p:nvPr/>
        </p:nvSpPr>
        <p:spPr>
          <a:xfrm>
            <a:off x="7802953" y="998154"/>
            <a:ext cx="825000" cy="4518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Site audit</a:t>
            </a:r>
            <a:endParaRPr sz="700"/>
          </a:p>
        </p:txBody>
      </p:sp>
      <p:grpSp>
        <p:nvGrpSpPr>
          <p:cNvPr id="229" name="Google Shape;229;p25"/>
          <p:cNvGrpSpPr/>
          <p:nvPr/>
        </p:nvGrpSpPr>
        <p:grpSpPr>
          <a:xfrm>
            <a:off x="8414806" y="1017051"/>
            <a:ext cx="271340" cy="377674"/>
            <a:chOff x="7193150" y="3020363"/>
            <a:chExt cx="582900" cy="767319"/>
          </a:xfrm>
        </p:grpSpPr>
        <p:sp>
          <p:nvSpPr>
            <p:cNvPr id="230" name="Google Shape;230;p25"/>
            <p:cNvSpPr/>
            <p:nvPr/>
          </p:nvSpPr>
          <p:spPr>
            <a:xfrm>
              <a:off x="7193150" y="3374581"/>
              <a:ext cx="582900" cy="4131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7266926" y="3020363"/>
              <a:ext cx="435600" cy="427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</p:grpSp>
      <p:cxnSp>
        <p:nvCxnSpPr>
          <p:cNvPr id="232" name="Google Shape;232;p25"/>
          <p:cNvCxnSpPr>
            <a:stCxn id="220" idx="1"/>
            <a:endCxn id="223" idx="3"/>
          </p:cNvCxnSpPr>
          <p:nvPr/>
        </p:nvCxnSpPr>
        <p:spPr>
          <a:xfrm flipH="1">
            <a:off x="4417635" y="3853076"/>
            <a:ext cx="770100" cy="2172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Google Shape;233;p25"/>
          <p:cNvSpPr/>
          <p:nvPr/>
        </p:nvSpPr>
        <p:spPr>
          <a:xfrm>
            <a:off x="6045329" y="3713876"/>
            <a:ext cx="767100" cy="102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Platform certification</a:t>
            </a:r>
            <a:endParaRPr sz="700"/>
          </a:p>
        </p:txBody>
      </p:sp>
      <p:sp>
        <p:nvSpPr>
          <p:cNvPr id="234" name="Google Shape;234;p25"/>
          <p:cNvSpPr/>
          <p:nvPr/>
        </p:nvSpPr>
        <p:spPr>
          <a:xfrm>
            <a:off x="6588675" y="3125550"/>
            <a:ext cx="529200" cy="780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Training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register</a:t>
            </a:r>
            <a:endParaRPr sz="700"/>
          </a:p>
        </p:txBody>
      </p:sp>
      <p:sp>
        <p:nvSpPr>
          <p:cNvPr id="235" name="Google Shape;235;p25"/>
          <p:cNvSpPr/>
          <p:nvPr/>
        </p:nvSpPr>
        <p:spPr>
          <a:xfrm>
            <a:off x="6359469" y="2074914"/>
            <a:ext cx="897900" cy="4518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Risk register</a:t>
            </a:r>
            <a:endParaRPr sz="700"/>
          </a:p>
        </p:txBody>
      </p:sp>
      <p:sp>
        <p:nvSpPr>
          <p:cNvPr id="236" name="Google Shape;236;p25"/>
          <p:cNvSpPr/>
          <p:nvPr/>
        </p:nvSpPr>
        <p:spPr>
          <a:xfrm>
            <a:off x="7802953" y="3867178"/>
            <a:ext cx="825000" cy="643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ME-ISAC</a:t>
            </a:r>
            <a:endParaRPr sz="700"/>
          </a:p>
        </p:txBody>
      </p:sp>
      <p:cxnSp>
        <p:nvCxnSpPr>
          <p:cNvPr id="237" name="Google Shape;237;p25"/>
          <p:cNvCxnSpPr>
            <a:stCxn id="225" idx="1"/>
            <a:endCxn id="223" idx="3"/>
          </p:cNvCxnSpPr>
          <p:nvPr/>
        </p:nvCxnSpPr>
        <p:spPr>
          <a:xfrm rot="10800000">
            <a:off x="4417635" y="4070205"/>
            <a:ext cx="770100" cy="864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25"/>
          <p:cNvCxnSpPr>
            <a:stCxn id="226" idx="1"/>
            <a:endCxn id="223" idx="3"/>
          </p:cNvCxnSpPr>
          <p:nvPr/>
        </p:nvCxnSpPr>
        <p:spPr>
          <a:xfrm rot="10800000">
            <a:off x="4417635" y="4070158"/>
            <a:ext cx="770100" cy="3900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39" name="Google Shape;239;p25"/>
          <p:cNvSpPr/>
          <p:nvPr/>
        </p:nvSpPr>
        <p:spPr>
          <a:xfrm>
            <a:off x="6977859" y="3867178"/>
            <a:ext cx="770100" cy="643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Training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Materials</a:t>
            </a:r>
            <a:endParaRPr sz="700"/>
          </a:p>
        </p:txBody>
      </p:sp>
      <p:grpSp>
        <p:nvGrpSpPr>
          <p:cNvPr id="240" name="Google Shape;240;p25"/>
          <p:cNvGrpSpPr/>
          <p:nvPr/>
        </p:nvGrpSpPr>
        <p:grpSpPr>
          <a:xfrm>
            <a:off x="6454490" y="2720223"/>
            <a:ext cx="330563" cy="443510"/>
            <a:chOff x="7193150" y="3020363"/>
            <a:chExt cx="582900" cy="767319"/>
          </a:xfrm>
        </p:grpSpPr>
        <p:sp>
          <p:nvSpPr>
            <p:cNvPr id="241" name="Google Shape;241;p25"/>
            <p:cNvSpPr/>
            <p:nvPr/>
          </p:nvSpPr>
          <p:spPr>
            <a:xfrm>
              <a:off x="7193150" y="3374581"/>
              <a:ext cx="582900" cy="4131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7266926" y="3020363"/>
              <a:ext cx="435600" cy="427800"/>
            </a:xfrm>
            <a:prstGeom prst="ellipse">
              <a:avLst/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</p:grpSp>
      <p:sp>
        <p:nvSpPr>
          <p:cNvPr id="243" name="Google Shape;243;p25"/>
          <p:cNvSpPr/>
          <p:nvPr/>
        </p:nvSpPr>
        <p:spPr>
          <a:xfrm>
            <a:off x="7802953" y="1571156"/>
            <a:ext cx="825000" cy="928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Automated remote checks</a:t>
            </a:r>
            <a:endParaRPr sz="700"/>
          </a:p>
        </p:txBody>
      </p:sp>
      <p:sp>
        <p:nvSpPr>
          <p:cNvPr id="244" name="Google Shape;244;p25"/>
          <p:cNvSpPr/>
          <p:nvPr/>
        </p:nvSpPr>
        <p:spPr>
          <a:xfrm>
            <a:off x="6359469" y="461580"/>
            <a:ext cx="897900" cy="6510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Operations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Design guide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45" name="Google Shape;245;p25"/>
          <p:cNvSpPr txBox="1"/>
          <p:nvPr/>
        </p:nvSpPr>
        <p:spPr>
          <a:xfrm>
            <a:off x="75150" y="971450"/>
            <a:ext cx="2058300" cy="3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-GB" sz="1000"/>
              <a:t>Reduce controls maintenance effort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-GB" sz="1000"/>
              <a:t>Leverage cloud platform collateral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-GB" sz="1000"/>
              <a:t>Usable documentation, easy to adopt approach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-GB" sz="1000"/>
              <a:t>Highlight control changes and new threats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-GB" sz="1000"/>
              <a:t>Enable skills development</a:t>
            </a:r>
            <a:endParaRPr sz="1000"/>
          </a:p>
        </p:txBody>
      </p:sp>
      <p:sp>
        <p:nvSpPr>
          <p:cNvPr id="246" name="Google Shape;246;p25"/>
          <p:cNvSpPr/>
          <p:nvPr/>
        </p:nvSpPr>
        <p:spPr>
          <a:xfrm>
            <a:off x="7802950" y="2547603"/>
            <a:ext cx="825000" cy="5985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2"/>
                </a:solidFill>
              </a:rPr>
              <a:t>Bounty based continuous test</a:t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247" name="Google Shape;247;p25"/>
          <p:cNvSpPr/>
          <p:nvPr/>
        </p:nvSpPr>
        <p:spPr>
          <a:xfrm>
            <a:off x="7802953" y="198263"/>
            <a:ext cx="825000" cy="7803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Vendor roster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Shared reports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Status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Audit 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booking</a:t>
            </a:r>
            <a:endParaRPr sz="700"/>
          </a:p>
        </p:txBody>
      </p:sp>
      <p:pic>
        <p:nvPicPr>
          <p:cNvPr id="248" name="Google Shape;2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4628" y="584854"/>
            <a:ext cx="271319" cy="29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4303" y="3020861"/>
            <a:ext cx="335503" cy="10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0220" y="3002262"/>
            <a:ext cx="144269" cy="12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5294" y="2905472"/>
            <a:ext cx="341738" cy="10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50197" y="2890266"/>
            <a:ext cx="107400" cy="15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5"/>
          <p:cNvSpPr/>
          <p:nvPr/>
        </p:nvSpPr>
        <p:spPr>
          <a:xfrm>
            <a:off x="5195543" y="4624496"/>
            <a:ext cx="767100" cy="278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Other...</a:t>
            </a:r>
            <a:endParaRPr sz="700"/>
          </a:p>
        </p:txBody>
      </p:sp>
      <p:cxnSp>
        <p:nvCxnSpPr>
          <p:cNvPr id="254" name="Google Shape;254;p25"/>
          <p:cNvCxnSpPr>
            <a:stCxn id="253" idx="1"/>
            <a:endCxn id="223" idx="3"/>
          </p:cNvCxnSpPr>
          <p:nvPr/>
        </p:nvCxnSpPr>
        <p:spPr>
          <a:xfrm rot="10800000">
            <a:off x="4417643" y="4070096"/>
            <a:ext cx="777900" cy="6936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55" name="Google Shape;255;p25"/>
          <p:cNvSpPr/>
          <p:nvPr/>
        </p:nvSpPr>
        <p:spPr>
          <a:xfrm>
            <a:off x="2456364" y="1491676"/>
            <a:ext cx="1863000" cy="701400"/>
          </a:xfrm>
          <a:prstGeom prst="rect">
            <a:avLst/>
          </a:prstGeom>
          <a:solidFill>
            <a:srgbClr val="EEEEEE">
              <a:alpha val="542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CIS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Workloads</a:t>
            </a:r>
            <a:endParaRPr sz="800"/>
          </a:p>
        </p:txBody>
      </p:sp>
      <p:sp>
        <p:nvSpPr>
          <p:cNvPr id="256" name="Google Shape;256;p25"/>
          <p:cNvSpPr/>
          <p:nvPr/>
        </p:nvSpPr>
        <p:spPr>
          <a:xfrm>
            <a:off x="3494414" y="1841945"/>
            <a:ext cx="825000" cy="1109700"/>
          </a:xfrm>
          <a:prstGeom prst="rect">
            <a:avLst/>
          </a:prstGeom>
          <a:solidFill>
            <a:srgbClr val="EEEEEE">
              <a:alpha val="542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OWASP </a:t>
            </a:r>
            <a:endParaRPr sz="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ASVS</a:t>
            </a:r>
            <a:endParaRPr sz="800"/>
          </a:p>
        </p:txBody>
      </p:sp>
      <p:sp>
        <p:nvSpPr>
          <p:cNvPr id="257" name="Google Shape;257;p25"/>
          <p:cNvSpPr/>
          <p:nvPr/>
        </p:nvSpPr>
        <p:spPr>
          <a:xfrm>
            <a:off x="3494486" y="461580"/>
            <a:ext cx="825000" cy="1109700"/>
          </a:xfrm>
          <a:prstGeom prst="rect">
            <a:avLst/>
          </a:prstGeom>
          <a:solidFill>
            <a:srgbClr val="EEEEEE">
              <a:alpha val="542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MPA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Site security</a:t>
            </a:r>
            <a:endParaRPr sz="800"/>
          </a:p>
        </p:txBody>
      </p:sp>
      <p:sp>
        <p:nvSpPr>
          <p:cNvPr id="258" name="Google Shape;258;p25"/>
          <p:cNvSpPr/>
          <p:nvPr/>
        </p:nvSpPr>
        <p:spPr>
          <a:xfrm>
            <a:off x="4505186" y="400676"/>
            <a:ext cx="775800" cy="2767500"/>
          </a:xfrm>
          <a:prstGeom prst="rect">
            <a:avLst/>
          </a:prstGeom>
          <a:solidFill>
            <a:srgbClr val="EEEEEE">
              <a:alpha val="3876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/>
              <a:t>Controls</a:t>
            </a:r>
            <a:endParaRPr sz="600"/>
          </a:p>
        </p:txBody>
      </p:sp>
      <p:sp>
        <p:nvSpPr>
          <p:cNvPr id="259" name="Google Shape;259;p25"/>
          <p:cNvSpPr/>
          <p:nvPr/>
        </p:nvSpPr>
        <p:spPr>
          <a:xfrm>
            <a:off x="4642247" y="461580"/>
            <a:ext cx="767100" cy="5985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Site</a:t>
            </a:r>
            <a:endParaRPr sz="700"/>
          </a:p>
        </p:txBody>
      </p:sp>
      <p:sp>
        <p:nvSpPr>
          <p:cNvPr id="260" name="Google Shape;260;p25"/>
          <p:cNvSpPr/>
          <p:nvPr/>
        </p:nvSpPr>
        <p:spPr>
          <a:xfrm>
            <a:off x="4642247" y="1475069"/>
            <a:ext cx="767100" cy="3465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Cloud platform</a:t>
            </a:r>
            <a:endParaRPr sz="700"/>
          </a:p>
        </p:txBody>
      </p:sp>
      <p:sp>
        <p:nvSpPr>
          <p:cNvPr id="261" name="Google Shape;261;p25"/>
          <p:cNvSpPr/>
          <p:nvPr/>
        </p:nvSpPr>
        <p:spPr>
          <a:xfrm>
            <a:off x="4642247" y="1094338"/>
            <a:ext cx="767100" cy="3465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People &amp; process</a:t>
            </a:r>
            <a:endParaRPr sz="700"/>
          </a:p>
        </p:txBody>
      </p:sp>
      <p:sp>
        <p:nvSpPr>
          <p:cNvPr id="262" name="Google Shape;262;p25"/>
          <p:cNvSpPr/>
          <p:nvPr/>
        </p:nvSpPr>
        <p:spPr>
          <a:xfrm>
            <a:off x="4642247" y="2249969"/>
            <a:ext cx="767100" cy="701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Dev lifecycle</a:t>
            </a:r>
            <a:endParaRPr sz="700"/>
          </a:p>
        </p:txBody>
      </p:sp>
      <p:sp>
        <p:nvSpPr>
          <p:cNvPr id="263" name="Google Shape;263;p25"/>
          <p:cNvSpPr/>
          <p:nvPr/>
        </p:nvSpPr>
        <p:spPr>
          <a:xfrm>
            <a:off x="4642247" y="1855792"/>
            <a:ext cx="767100" cy="3465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In</a:t>
            </a:r>
            <a:r>
              <a:rPr lang="en-GB" sz="700"/>
              <a:t>frastructure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management</a:t>
            </a:r>
            <a:endParaRPr sz="700"/>
          </a:p>
        </p:txBody>
      </p:sp>
      <p:sp>
        <p:nvSpPr>
          <p:cNvPr id="264" name="Google Shape;264;p25"/>
          <p:cNvSpPr/>
          <p:nvPr/>
        </p:nvSpPr>
        <p:spPr>
          <a:xfrm>
            <a:off x="5336600" y="407875"/>
            <a:ext cx="972000" cy="3157500"/>
          </a:xfrm>
          <a:prstGeom prst="rect">
            <a:avLst/>
          </a:prstGeom>
          <a:solidFill>
            <a:srgbClr val="EEEEEE">
              <a:alpha val="3876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/>
              <a:t>Procedures</a:t>
            </a:r>
            <a:endParaRPr sz="600"/>
          </a:p>
        </p:txBody>
      </p:sp>
      <p:sp>
        <p:nvSpPr>
          <p:cNvPr id="265" name="Google Shape;265;p25"/>
          <p:cNvSpPr/>
          <p:nvPr/>
        </p:nvSpPr>
        <p:spPr>
          <a:xfrm>
            <a:off x="5436638" y="461580"/>
            <a:ext cx="767100" cy="2489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Vendor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Specific</a:t>
            </a:r>
            <a:endParaRPr sz="700"/>
          </a:p>
        </p:txBody>
      </p:sp>
      <p:sp>
        <p:nvSpPr>
          <p:cNvPr id="266" name="Google Shape;266;p25"/>
          <p:cNvSpPr/>
          <p:nvPr/>
        </p:nvSpPr>
        <p:spPr>
          <a:xfrm>
            <a:off x="5515862" y="942809"/>
            <a:ext cx="687600" cy="649500"/>
          </a:xfrm>
          <a:prstGeom prst="rect">
            <a:avLst/>
          </a:prstGeom>
          <a:solidFill>
            <a:srgbClr val="F4CCCC">
              <a:alpha val="331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Service specific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use case</a:t>
            </a:r>
            <a:endParaRPr sz="700"/>
          </a:p>
        </p:txBody>
      </p:sp>
      <p:sp>
        <p:nvSpPr>
          <p:cNvPr id="267" name="Google Shape;267;p25"/>
          <p:cNvSpPr/>
          <p:nvPr/>
        </p:nvSpPr>
        <p:spPr>
          <a:xfrm>
            <a:off x="5515862" y="2499505"/>
            <a:ext cx="687600" cy="451800"/>
          </a:xfrm>
          <a:prstGeom prst="rect">
            <a:avLst/>
          </a:prstGeom>
          <a:solidFill>
            <a:srgbClr val="F4CCCC">
              <a:alpha val="331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Service specific</a:t>
            </a:r>
            <a:endParaRPr sz="700"/>
          </a:p>
        </p:txBody>
      </p:sp>
      <p:sp>
        <p:nvSpPr>
          <p:cNvPr id="268" name="Google Shape;268;p25"/>
          <p:cNvSpPr/>
          <p:nvPr/>
        </p:nvSpPr>
        <p:spPr>
          <a:xfrm>
            <a:off x="5446325" y="2991824"/>
            <a:ext cx="767100" cy="217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Custom</a:t>
            </a:r>
            <a:endParaRPr sz="700"/>
          </a:p>
        </p:txBody>
      </p:sp>
      <p:sp>
        <p:nvSpPr>
          <p:cNvPr id="269" name="Google Shape;269;p25"/>
          <p:cNvSpPr/>
          <p:nvPr/>
        </p:nvSpPr>
        <p:spPr>
          <a:xfrm>
            <a:off x="5515862" y="1720734"/>
            <a:ext cx="687600" cy="489300"/>
          </a:xfrm>
          <a:prstGeom prst="rect">
            <a:avLst/>
          </a:prstGeom>
          <a:solidFill>
            <a:srgbClr val="F4CCCC">
              <a:alpha val="331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Service specific</a:t>
            </a:r>
            <a:endParaRPr sz="700"/>
          </a:p>
        </p:txBody>
      </p:sp>
      <p:sp>
        <p:nvSpPr>
          <p:cNvPr id="270" name="Google Shape;270;p25"/>
          <p:cNvSpPr/>
          <p:nvPr/>
        </p:nvSpPr>
        <p:spPr>
          <a:xfrm>
            <a:off x="5336603" y="2499505"/>
            <a:ext cx="144300" cy="451800"/>
          </a:xfrm>
          <a:prstGeom prst="rect">
            <a:avLst/>
          </a:prstGeom>
          <a:solidFill>
            <a:srgbClr val="F4CCCC">
              <a:alpha val="576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71" name="Google Shape;271;p25"/>
          <p:cNvSpPr/>
          <p:nvPr/>
        </p:nvSpPr>
        <p:spPr>
          <a:xfrm>
            <a:off x="5336603" y="941109"/>
            <a:ext cx="144300" cy="649500"/>
          </a:xfrm>
          <a:prstGeom prst="rect">
            <a:avLst/>
          </a:prstGeom>
          <a:solidFill>
            <a:srgbClr val="F4CCCC">
              <a:alpha val="576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72" name="Google Shape;272;p25"/>
          <p:cNvSpPr/>
          <p:nvPr/>
        </p:nvSpPr>
        <p:spPr>
          <a:xfrm>
            <a:off x="5336603" y="1719454"/>
            <a:ext cx="144300" cy="489300"/>
          </a:xfrm>
          <a:prstGeom prst="rect">
            <a:avLst/>
          </a:prstGeom>
          <a:solidFill>
            <a:srgbClr val="F4CCCC">
              <a:alpha val="576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73" name="Google Shape;273;p25"/>
          <p:cNvSpPr txBox="1"/>
          <p:nvPr/>
        </p:nvSpPr>
        <p:spPr>
          <a:xfrm>
            <a:off x="6319950" y="2547600"/>
            <a:ext cx="5724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</a:rPr>
              <a:t>Identity</a:t>
            </a:r>
            <a:endParaRPr sz="700"/>
          </a:p>
        </p:txBody>
      </p:sp>
      <p:sp>
        <p:nvSpPr>
          <p:cNvPr id="274" name="Google Shape;274;p25"/>
          <p:cNvSpPr/>
          <p:nvPr/>
        </p:nvSpPr>
        <p:spPr>
          <a:xfrm flipH="1" rot="3213106">
            <a:off x="6864404" y="2996092"/>
            <a:ext cx="1345236" cy="2181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75" name="Google Shape;275;p25"/>
          <p:cNvSpPr/>
          <p:nvPr/>
        </p:nvSpPr>
        <p:spPr>
          <a:xfrm>
            <a:off x="7802953" y="3208613"/>
            <a:ext cx="825000" cy="5985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Threat model</a:t>
            </a:r>
            <a:endParaRPr sz="700"/>
          </a:p>
        </p:txBody>
      </p:sp>
      <p:sp>
        <p:nvSpPr>
          <p:cNvPr id="276" name="Google Shape;276;p25"/>
          <p:cNvSpPr/>
          <p:nvPr/>
        </p:nvSpPr>
        <p:spPr>
          <a:xfrm>
            <a:off x="3172550" y="266275"/>
            <a:ext cx="2448000" cy="3336000"/>
          </a:xfrm>
          <a:prstGeom prst="rect">
            <a:avLst/>
          </a:prstGeom>
          <a:solidFill>
            <a:srgbClr val="B6D7A8">
              <a:alpha val="6201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38761D"/>
                </a:solidFill>
              </a:rPr>
              <a:t>1. </a:t>
            </a:r>
            <a:r>
              <a:rPr b="1" lang="en-GB" sz="1700">
                <a:solidFill>
                  <a:srgbClr val="38761D"/>
                </a:solidFill>
              </a:rPr>
              <a:t>Controls</a:t>
            </a:r>
            <a:endParaRPr b="1" sz="1700">
              <a:solidFill>
                <a:srgbClr val="38761D"/>
              </a:solidFill>
            </a:endParaRPr>
          </a:p>
        </p:txBody>
      </p:sp>
      <p:sp>
        <p:nvSpPr>
          <p:cNvPr id="277" name="Google Shape;277;p25"/>
          <p:cNvSpPr/>
          <p:nvPr/>
        </p:nvSpPr>
        <p:spPr>
          <a:xfrm>
            <a:off x="2436607" y="3602275"/>
            <a:ext cx="3883500" cy="1351200"/>
          </a:xfrm>
          <a:prstGeom prst="rect">
            <a:avLst/>
          </a:prstGeom>
          <a:solidFill>
            <a:srgbClr val="B6D7A8">
              <a:alpha val="6201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38761D"/>
                </a:solidFill>
              </a:rPr>
              <a:t>2. </a:t>
            </a:r>
            <a:r>
              <a:rPr b="1" lang="en-GB" sz="1700">
                <a:solidFill>
                  <a:srgbClr val="38761D"/>
                </a:solidFill>
              </a:rPr>
              <a:t>Collateral</a:t>
            </a:r>
            <a:endParaRPr b="1" sz="1700">
              <a:solidFill>
                <a:srgbClr val="38761D"/>
              </a:solidFill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5488653" y="327025"/>
            <a:ext cx="2094300" cy="2244600"/>
          </a:xfrm>
          <a:prstGeom prst="rect">
            <a:avLst/>
          </a:prstGeom>
          <a:solidFill>
            <a:srgbClr val="B6D7A8">
              <a:alpha val="6201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38761D"/>
                </a:solidFill>
              </a:rPr>
              <a:t>3</a:t>
            </a:r>
            <a:r>
              <a:rPr b="1" lang="en-GB" sz="1700">
                <a:solidFill>
                  <a:srgbClr val="38761D"/>
                </a:solidFill>
              </a:rPr>
              <a:t>. Process</a:t>
            </a:r>
            <a:endParaRPr b="1" sz="1700">
              <a:solidFill>
                <a:srgbClr val="38761D"/>
              </a:solidFill>
            </a:endParaRPr>
          </a:p>
        </p:txBody>
      </p:sp>
      <p:grpSp>
        <p:nvGrpSpPr>
          <p:cNvPr id="279" name="Google Shape;279;p25"/>
          <p:cNvGrpSpPr/>
          <p:nvPr/>
        </p:nvGrpSpPr>
        <p:grpSpPr>
          <a:xfrm>
            <a:off x="3243376" y="29950"/>
            <a:ext cx="5663350" cy="3990175"/>
            <a:chOff x="3243376" y="29950"/>
            <a:chExt cx="5663350" cy="3990175"/>
          </a:xfrm>
        </p:grpSpPr>
        <p:sp>
          <p:nvSpPr>
            <p:cNvPr id="280" name="Google Shape;280;p25"/>
            <p:cNvSpPr/>
            <p:nvPr/>
          </p:nvSpPr>
          <p:spPr>
            <a:xfrm>
              <a:off x="7493126" y="3091925"/>
              <a:ext cx="1413600" cy="928200"/>
            </a:xfrm>
            <a:prstGeom prst="rect">
              <a:avLst/>
            </a:prstGeom>
            <a:solidFill>
              <a:srgbClr val="B6D7A8">
                <a:alpha val="6201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700">
                  <a:solidFill>
                    <a:srgbClr val="38761D"/>
                  </a:solidFill>
                </a:rPr>
                <a:t>4. Updates</a:t>
              </a:r>
              <a:endParaRPr b="1" sz="1700">
                <a:solidFill>
                  <a:srgbClr val="38761D"/>
                </a:solidFill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3243376" y="29950"/>
              <a:ext cx="1413600" cy="928200"/>
            </a:xfrm>
            <a:prstGeom prst="rect">
              <a:avLst/>
            </a:prstGeom>
            <a:solidFill>
              <a:srgbClr val="B6D7A8">
                <a:alpha val="6201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700">
                  <a:solidFill>
                    <a:srgbClr val="38761D"/>
                  </a:solidFill>
                </a:rPr>
                <a:t>4. Updates</a:t>
              </a:r>
              <a:endParaRPr b="1" sz="1700">
                <a:solidFill>
                  <a:srgbClr val="38761D"/>
                </a:solidFill>
              </a:endParaRPr>
            </a:p>
          </p:txBody>
        </p:sp>
      </p:grpSp>
      <p:sp>
        <p:nvSpPr>
          <p:cNvPr id="282" name="Google Shape;282;p25"/>
          <p:cNvSpPr/>
          <p:nvPr/>
        </p:nvSpPr>
        <p:spPr>
          <a:xfrm>
            <a:off x="6063300" y="2622850"/>
            <a:ext cx="1413600" cy="2140800"/>
          </a:xfrm>
          <a:prstGeom prst="rect">
            <a:avLst/>
          </a:prstGeom>
          <a:solidFill>
            <a:srgbClr val="B6D7A8">
              <a:alpha val="6201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38761D"/>
                </a:solidFill>
              </a:rPr>
              <a:t>5</a:t>
            </a:r>
            <a:r>
              <a:rPr b="1" lang="en-GB" sz="1700">
                <a:solidFill>
                  <a:srgbClr val="38761D"/>
                </a:solidFill>
              </a:rPr>
              <a:t>. People</a:t>
            </a:r>
            <a:endParaRPr b="1" sz="1700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Control set</a:t>
            </a:r>
            <a:endParaRPr/>
          </a:p>
        </p:txBody>
      </p:sp>
      <p:pic>
        <p:nvPicPr>
          <p:cNvPr id="288" name="Google Shape;2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0" y="1063775"/>
            <a:ext cx="8839201" cy="3773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294" name="Google Shape;29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Improved content security in studio supply chain, </a:t>
            </a:r>
            <a:r>
              <a:rPr i="1" lang="en-GB" sz="1400"/>
              <a:t>including cloud</a:t>
            </a:r>
            <a:endParaRPr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Common control set, </a:t>
            </a:r>
            <a:r>
              <a:rPr i="1" lang="en-GB" sz="1400"/>
              <a:t>with low maintenance effort</a:t>
            </a:r>
            <a:endParaRPr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Efficient operations, </a:t>
            </a:r>
            <a:r>
              <a:rPr i="1" lang="en-GB" sz="1400"/>
              <a:t>higher frequency of assurance mapped to current threats</a:t>
            </a:r>
            <a:endParaRPr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Shared audit reports for studios, </a:t>
            </a:r>
            <a:r>
              <a:rPr i="1" lang="en-GB" sz="1400"/>
              <a:t>with greater detail</a:t>
            </a:r>
            <a:endParaRPr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Reduced costs for vendors, </a:t>
            </a:r>
            <a:r>
              <a:rPr i="1" lang="en-GB" sz="1400"/>
              <a:t>to establish security culture</a:t>
            </a:r>
            <a:endParaRPr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Global talent pool for auditors, </a:t>
            </a:r>
            <a:r>
              <a:rPr i="1" lang="en-GB" sz="1400"/>
              <a:t>attract resource from other sectors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TPN aims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45475" y="1195275"/>
            <a:ext cx="6038700" cy="17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Improved content security in studio supply chain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Common control set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Efficient operations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Shared audit reports for studios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Reduced costs for vendors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Global talent pool for auditors</a:t>
            </a:r>
            <a:endParaRPr sz="1400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4050000" y="3521450"/>
            <a:ext cx="4782300" cy="10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Audience and revenues moving online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Consolidation of digital production and distribution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Rapid shift to cloud-based workflows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New skills and security culture required</a:t>
            </a:r>
            <a:endParaRPr sz="1400"/>
          </a:p>
        </p:txBody>
      </p:sp>
      <p:sp>
        <p:nvSpPr>
          <p:cNvPr id="64" name="Google Shape;64;p14"/>
          <p:cNvSpPr txBox="1"/>
          <p:nvPr/>
        </p:nvSpPr>
        <p:spPr>
          <a:xfrm>
            <a:off x="3585950" y="29496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New challenges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018" y="1341574"/>
            <a:ext cx="3818058" cy="128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 rot="-1010701">
            <a:off x="1265986" y="2433866"/>
            <a:ext cx="6257078" cy="828714"/>
          </a:xfrm>
          <a:prstGeom prst="rightArrow">
            <a:avLst>
              <a:gd fmla="val 49993" name="adj1"/>
              <a:gd fmla="val 50000" name="adj2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1789850" y="1216875"/>
            <a:ext cx="4945200" cy="32427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Evolution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800" y="3591350"/>
            <a:ext cx="630900" cy="5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9675" y="1359775"/>
            <a:ext cx="686250" cy="6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5">
            <a:alphaModFix/>
          </a:blip>
          <a:srcRect b="0" l="50157" r="0" t="0"/>
          <a:stretch/>
        </p:blipFill>
        <p:spPr>
          <a:xfrm>
            <a:off x="8062050" y="747361"/>
            <a:ext cx="630900" cy="601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05075" y="1981750"/>
            <a:ext cx="630900" cy="590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86250" y="683875"/>
            <a:ext cx="533000" cy="5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8">
            <a:alphaModFix/>
          </a:blip>
          <a:srcRect b="29395" l="0" r="0" t="20122"/>
          <a:stretch/>
        </p:blipFill>
        <p:spPr>
          <a:xfrm>
            <a:off x="7939588" y="2875175"/>
            <a:ext cx="1161873" cy="6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43651" y="2875176"/>
            <a:ext cx="588125" cy="74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10">
            <a:alphaModFix/>
          </a:blip>
          <a:srcRect b="0" l="0" r="84600" t="0"/>
          <a:stretch/>
        </p:blipFill>
        <p:spPr>
          <a:xfrm>
            <a:off x="4631975" y="2057950"/>
            <a:ext cx="797227" cy="10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7588350" y="3847225"/>
            <a:ext cx="11046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Regulated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231950" y="4398475"/>
            <a:ext cx="11046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Guidance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3843725" y="2982388"/>
            <a:ext cx="21189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-GB" sz="1200">
                <a:solidFill>
                  <a:srgbClr val="666666"/>
                </a:solidFill>
              </a:rPr>
              <a:t>Common controls</a:t>
            </a:r>
            <a:endParaRPr sz="1200">
              <a:solidFill>
                <a:srgbClr val="666666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-GB" sz="1200">
                <a:solidFill>
                  <a:srgbClr val="666666"/>
                </a:solidFill>
              </a:rPr>
              <a:t>Professional audit</a:t>
            </a:r>
            <a:endParaRPr sz="1200">
              <a:solidFill>
                <a:srgbClr val="666666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-GB" sz="1200">
                <a:solidFill>
                  <a:srgbClr val="666666"/>
                </a:solidFill>
              </a:rPr>
              <a:t>Shared data across members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116900" y="2870963"/>
            <a:ext cx="21189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-GB" sz="1200">
                <a:solidFill>
                  <a:srgbClr val="666666"/>
                </a:solidFill>
              </a:rPr>
              <a:t>Awareness</a:t>
            </a:r>
            <a:endParaRPr sz="1200">
              <a:solidFill>
                <a:srgbClr val="666666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-GB" sz="1200">
                <a:solidFill>
                  <a:srgbClr val="666666"/>
                </a:solidFill>
              </a:rPr>
              <a:t>Hygiene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2024375" y="3669163"/>
            <a:ext cx="21189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-GB" sz="1200">
                <a:solidFill>
                  <a:srgbClr val="666666"/>
                </a:solidFill>
              </a:rPr>
              <a:t>Checklist</a:t>
            </a:r>
            <a:endParaRPr sz="1200">
              <a:solidFill>
                <a:srgbClr val="666666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-GB" sz="1200">
                <a:solidFill>
                  <a:srgbClr val="666666"/>
                </a:solidFill>
              </a:rPr>
              <a:t>Self certified</a:t>
            </a:r>
            <a:endParaRPr sz="1200">
              <a:solidFill>
                <a:srgbClr val="666666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-GB" sz="1200">
                <a:solidFill>
                  <a:srgbClr val="666666"/>
                </a:solidFill>
              </a:rPr>
              <a:t>Oversight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2024375" y="1836150"/>
            <a:ext cx="17043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UK Broadcasters, Production, Vendors</a:t>
            </a: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4071325" y="1560850"/>
            <a:ext cx="15021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 Studios</a:t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7286250" y="4151425"/>
            <a:ext cx="15498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-GB" sz="1200">
                <a:solidFill>
                  <a:srgbClr val="666666"/>
                </a:solidFill>
              </a:rPr>
              <a:t>Legislation</a:t>
            </a:r>
            <a:endParaRPr sz="1200">
              <a:solidFill>
                <a:srgbClr val="666666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-GB" sz="1200">
                <a:solidFill>
                  <a:srgbClr val="666666"/>
                </a:solidFill>
              </a:rPr>
              <a:t>Penalties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3842225" y="4572850"/>
            <a:ext cx="11046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Controlled</a:t>
            </a:r>
            <a:endParaRPr/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Content security</a:t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5775025" y="2526250"/>
            <a:ext cx="11046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54000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-GB" sz="1200">
                <a:solidFill>
                  <a:srgbClr val="666666"/>
                </a:solidFill>
              </a:rPr>
              <a:t>Zero Trust</a:t>
            </a:r>
            <a:endParaRPr sz="1200">
              <a:solidFill>
                <a:srgbClr val="666666"/>
              </a:solidFill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11">
            <a:alphaModFix/>
          </a:blip>
          <a:srcRect b="36233" l="0" r="0" t="33417"/>
          <a:stretch/>
        </p:blipFill>
        <p:spPr>
          <a:xfrm>
            <a:off x="5928713" y="3014600"/>
            <a:ext cx="797225" cy="24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60178" y="2461425"/>
            <a:ext cx="964339" cy="6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6"/>
          <p:cNvGrpSpPr/>
          <p:nvPr/>
        </p:nvGrpSpPr>
        <p:grpSpPr>
          <a:xfrm>
            <a:off x="4474175" y="1152475"/>
            <a:ext cx="4358125" cy="3638400"/>
            <a:chOff x="4086500" y="1357975"/>
            <a:chExt cx="4358125" cy="3638400"/>
          </a:xfrm>
        </p:grpSpPr>
        <p:sp>
          <p:nvSpPr>
            <p:cNvPr id="98" name="Google Shape;98;p16"/>
            <p:cNvSpPr/>
            <p:nvPr/>
          </p:nvSpPr>
          <p:spPr>
            <a:xfrm>
              <a:off x="5672275" y="1357975"/>
              <a:ext cx="1358100" cy="1213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Content 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in/out</a:t>
              </a: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7086525" y="1357975"/>
              <a:ext cx="1358100" cy="1213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Content 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Production</a:t>
              </a: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7086525" y="2633375"/>
              <a:ext cx="1358100" cy="51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System</a:t>
              </a: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7086525" y="3207975"/>
              <a:ext cx="1358100" cy="51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Camera/key</a:t>
              </a: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7086525" y="3782575"/>
              <a:ext cx="1358100" cy="1213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Office</a:t>
              </a: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5672275" y="3782575"/>
              <a:ext cx="1358100" cy="1213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Reception</a:t>
              </a: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5219975" y="2626075"/>
              <a:ext cx="1077300" cy="1102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Security</a:t>
              </a: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4086500" y="2626075"/>
              <a:ext cx="1077300" cy="1102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Perimeter</a:t>
              </a:r>
              <a:endParaRPr/>
            </a:p>
          </p:txBody>
        </p:sp>
      </p:grpSp>
      <p:sp>
        <p:nvSpPr>
          <p:cNvPr id="106" name="Google Shape;10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Security a</a:t>
            </a:r>
            <a:r>
              <a:rPr lang="en-GB"/>
              <a:t>udit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People &amp; process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Physical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Facility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Asset management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Transport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Digital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Infrastructure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Content management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Content transfer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Cloud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Software release</a:t>
            </a:r>
            <a:endParaRPr/>
          </a:p>
        </p:txBody>
      </p:sp>
      <p:grpSp>
        <p:nvGrpSpPr>
          <p:cNvPr id="108" name="Google Shape;108;p16"/>
          <p:cNvGrpSpPr/>
          <p:nvPr/>
        </p:nvGrpSpPr>
        <p:grpSpPr>
          <a:xfrm>
            <a:off x="4474175" y="1152475"/>
            <a:ext cx="4358125" cy="3638400"/>
            <a:chOff x="4086500" y="1357975"/>
            <a:chExt cx="4358125" cy="3638400"/>
          </a:xfrm>
        </p:grpSpPr>
        <p:sp>
          <p:nvSpPr>
            <p:cNvPr id="109" name="Google Shape;109;p16"/>
            <p:cNvSpPr/>
            <p:nvPr/>
          </p:nvSpPr>
          <p:spPr>
            <a:xfrm>
              <a:off x="5672275" y="1357975"/>
              <a:ext cx="1358100" cy="1213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Content 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in/out</a:t>
              </a: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7086525" y="1357975"/>
              <a:ext cx="1358100" cy="1213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Content 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Production</a:t>
              </a: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086525" y="2633375"/>
              <a:ext cx="1358100" cy="51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System</a:t>
              </a: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086525" y="3207975"/>
              <a:ext cx="1358100" cy="513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Camera/key</a:t>
              </a: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086525" y="3782575"/>
              <a:ext cx="1358100" cy="1213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Office</a:t>
              </a: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5672275" y="3782575"/>
              <a:ext cx="1358100" cy="12138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Reception</a:t>
              </a: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5219975" y="2626075"/>
              <a:ext cx="1077300" cy="1102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Security</a:t>
              </a: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4086500" y="2626075"/>
              <a:ext cx="1077300" cy="1102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Perimeter</a:t>
              </a:r>
              <a:endParaRPr/>
            </a:p>
          </p:txBody>
        </p:sp>
      </p:grpSp>
      <p:grpSp>
        <p:nvGrpSpPr>
          <p:cNvPr id="117" name="Google Shape;117;p16"/>
          <p:cNvGrpSpPr/>
          <p:nvPr/>
        </p:nvGrpSpPr>
        <p:grpSpPr>
          <a:xfrm>
            <a:off x="4474175" y="1152475"/>
            <a:ext cx="4358125" cy="3638400"/>
            <a:chOff x="4086500" y="1357975"/>
            <a:chExt cx="4358125" cy="3638400"/>
          </a:xfrm>
        </p:grpSpPr>
        <p:sp>
          <p:nvSpPr>
            <p:cNvPr id="118" name="Google Shape;118;p16"/>
            <p:cNvSpPr/>
            <p:nvPr/>
          </p:nvSpPr>
          <p:spPr>
            <a:xfrm>
              <a:off x="5672275" y="1357975"/>
              <a:ext cx="1358100" cy="12138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DMZ</a:t>
              </a: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7086525" y="1357975"/>
              <a:ext cx="1358100" cy="12138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Content 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Production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Network</a:t>
              </a: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7086525" y="2633375"/>
              <a:ext cx="1358100" cy="5130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System</a:t>
              </a: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7086525" y="3207975"/>
              <a:ext cx="1358100" cy="5130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Logging</a:t>
              </a: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7086525" y="3782575"/>
              <a:ext cx="1358100" cy="12138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Office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Network</a:t>
              </a: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5672275" y="3782575"/>
              <a:ext cx="1358100" cy="12138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Guest Wifi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&amp; Mobile</a:t>
              </a: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5219975" y="2626075"/>
              <a:ext cx="1077300" cy="11022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Switch</a:t>
              </a: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4086500" y="2626075"/>
              <a:ext cx="1077300" cy="11022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Firewall</a:t>
              </a:r>
              <a:endParaRPr/>
            </a:p>
          </p:txBody>
        </p:sp>
      </p:grpSp>
      <p:sp>
        <p:nvSpPr>
          <p:cNvPr id="126" name="Google Shape;126;p16"/>
          <p:cNvSpPr/>
          <p:nvPr/>
        </p:nvSpPr>
        <p:spPr>
          <a:xfrm>
            <a:off x="4572000" y="1297925"/>
            <a:ext cx="949500" cy="67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People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&amp; Process</a:t>
            </a:r>
            <a:endParaRPr sz="1200"/>
          </a:p>
        </p:txBody>
      </p:sp>
      <p:sp>
        <p:nvSpPr>
          <p:cNvPr id="127" name="Google Shape;127;p16"/>
          <p:cNvSpPr/>
          <p:nvPr/>
        </p:nvSpPr>
        <p:spPr>
          <a:xfrm>
            <a:off x="4692150" y="721050"/>
            <a:ext cx="709200" cy="696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" name="Google Shape;128;p16"/>
          <p:cNvGrpSpPr/>
          <p:nvPr/>
        </p:nvGrpSpPr>
        <p:grpSpPr>
          <a:xfrm>
            <a:off x="4474175" y="1152475"/>
            <a:ext cx="4358125" cy="2370300"/>
            <a:chOff x="4474175" y="1152475"/>
            <a:chExt cx="4358125" cy="2370300"/>
          </a:xfrm>
        </p:grpSpPr>
        <p:sp>
          <p:nvSpPr>
            <p:cNvPr id="129" name="Google Shape;129;p16"/>
            <p:cNvSpPr/>
            <p:nvPr/>
          </p:nvSpPr>
          <p:spPr>
            <a:xfrm>
              <a:off x="6059950" y="1152475"/>
              <a:ext cx="1358100" cy="12138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DMZ</a:t>
              </a: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7474200" y="1152475"/>
              <a:ext cx="1358100" cy="12138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Content 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Production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Network</a:t>
              </a: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7474200" y="2427875"/>
              <a:ext cx="1358100" cy="5130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System</a:t>
              </a: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474200" y="3002475"/>
              <a:ext cx="1358100" cy="5130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Logging</a:t>
              </a: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5607650" y="2420575"/>
              <a:ext cx="1077300" cy="11022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Switch</a:t>
              </a: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4474175" y="2420575"/>
              <a:ext cx="1077300" cy="11022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Firewall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 &amp; cloud.. </a:t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7204500" y="2417600"/>
            <a:ext cx="1627800" cy="2172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Cloud platform</a:t>
            </a:r>
            <a:endParaRPr/>
          </a:p>
        </p:txBody>
      </p:sp>
      <p:sp>
        <p:nvSpPr>
          <p:cNvPr id="141" name="Google Shape;141;p17"/>
          <p:cNvSpPr txBox="1"/>
          <p:nvPr>
            <p:ph idx="1" type="body"/>
          </p:nvPr>
        </p:nvSpPr>
        <p:spPr>
          <a:xfrm>
            <a:off x="311700" y="1248625"/>
            <a:ext cx="286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Staff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Partners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17"/>
          <p:cNvGrpSpPr/>
          <p:nvPr/>
        </p:nvGrpSpPr>
        <p:grpSpPr>
          <a:xfrm>
            <a:off x="4160275" y="2417600"/>
            <a:ext cx="2237400" cy="1938000"/>
            <a:chOff x="3632050" y="1948925"/>
            <a:chExt cx="2237400" cy="1938000"/>
          </a:xfrm>
        </p:grpSpPr>
        <p:sp>
          <p:nvSpPr>
            <p:cNvPr id="143" name="Google Shape;143;p17"/>
            <p:cNvSpPr/>
            <p:nvPr/>
          </p:nvSpPr>
          <p:spPr>
            <a:xfrm>
              <a:off x="3632050" y="1948925"/>
              <a:ext cx="1627800" cy="1328400"/>
            </a:xfrm>
            <a:prstGeom prst="rect">
              <a:avLst/>
            </a:prstGeom>
            <a:solidFill>
              <a:srgbClr val="FCE5C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Application</a:t>
              </a: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3784450" y="2101325"/>
              <a:ext cx="1627800" cy="1328400"/>
            </a:xfrm>
            <a:prstGeom prst="rect">
              <a:avLst/>
            </a:prstGeom>
            <a:solidFill>
              <a:srgbClr val="FCE5C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Application</a:t>
              </a: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3936850" y="2253725"/>
              <a:ext cx="1627800" cy="1328400"/>
            </a:xfrm>
            <a:prstGeom prst="rect">
              <a:avLst/>
            </a:prstGeom>
            <a:solidFill>
              <a:srgbClr val="FCE5C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Application</a:t>
              </a: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4089250" y="2406125"/>
              <a:ext cx="1627800" cy="1328400"/>
            </a:xfrm>
            <a:prstGeom prst="rect">
              <a:avLst/>
            </a:prstGeom>
            <a:solidFill>
              <a:srgbClr val="FCE5C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Application</a:t>
              </a:r>
              <a:endParaRPr/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4241650" y="2558525"/>
              <a:ext cx="1627800" cy="1328400"/>
            </a:xfrm>
            <a:prstGeom prst="rect">
              <a:avLst/>
            </a:prstGeom>
            <a:solidFill>
              <a:srgbClr val="FCE5C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Application</a:t>
              </a:r>
              <a:endParaRPr/>
            </a:p>
          </p:txBody>
        </p:sp>
      </p:grpSp>
      <p:sp>
        <p:nvSpPr>
          <p:cNvPr id="148" name="Google Shape;148;p17"/>
          <p:cNvSpPr/>
          <p:nvPr/>
        </p:nvSpPr>
        <p:spPr>
          <a:xfrm>
            <a:off x="4922275" y="3179600"/>
            <a:ext cx="1627800" cy="13284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Application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2715975" y="453725"/>
            <a:ext cx="25716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&amp; integration</a:t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7261200" y="3825925"/>
            <a:ext cx="1514400" cy="733200"/>
          </a:xfrm>
          <a:prstGeom prst="rect">
            <a:avLst/>
          </a:prstGeom>
          <a:solidFill>
            <a:srgbClr val="B6D7A8">
              <a:alpha val="6201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Configuration</a:t>
            </a: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5940475" y="4150400"/>
            <a:ext cx="1514400" cy="7332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Integration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Complex software</a:t>
            </a:r>
            <a:endParaRPr/>
          </a:p>
        </p:txBody>
      </p:sp>
      <p:sp>
        <p:nvSpPr>
          <p:cNvPr id="157" name="Google Shape;157;p18"/>
          <p:cNvSpPr txBox="1"/>
          <p:nvPr>
            <p:ph idx="1" type="body"/>
          </p:nvPr>
        </p:nvSpPr>
        <p:spPr>
          <a:xfrm>
            <a:off x="311700" y="1152475"/>
            <a:ext cx="292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Amazon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Netflix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Google</a:t>
            </a:r>
            <a:endParaRPr/>
          </a:p>
        </p:txBody>
      </p:sp>
      <p:grpSp>
        <p:nvGrpSpPr>
          <p:cNvPr id="158" name="Google Shape;158;p18"/>
          <p:cNvGrpSpPr/>
          <p:nvPr/>
        </p:nvGrpSpPr>
        <p:grpSpPr>
          <a:xfrm>
            <a:off x="152400" y="137000"/>
            <a:ext cx="8991375" cy="4764577"/>
            <a:chOff x="152400" y="137000"/>
            <a:chExt cx="8991375" cy="4764577"/>
          </a:xfrm>
        </p:grpSpPr>
        <p:pic>
          <p:nvPicPr>
            <p:cNvPr id="159" name="Google Shape;15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3393350"/>
              <a:ext cx="8839202" cy="1508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91700" y="725475"/>
              <a:ext cx="3837857" cy="20708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18"/>
            <p:cNvSpPr txBox="1"/>
            <p:nvPr/>
          </p:nvSpPr>
          <p:spPr>
            <a:xfrm>
              <a:off x="5091675" y="2902525"/>
              <a:ext cx="38379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u="sng">
                  <a:solidFill>
                    <a:schemeClr val="hlink"/>
                  </a:solidFill>
                  <a:hlinkClick r:id="rId5"/>
                </a:rPr>
                <a:t>https://www.slideshare.net/AmazonWebServices/releasing-missioncritical-software-at-amazon-dev209r1-aws-reinvent-2018</a:t>
              </a:r>
              <a:endParaRPr sz="800"/>
            </a:p>
          </p:txBody>
        </p:sp>
        <p:sp>
          <p:nvSpPr>
            <p:cNvPr id="162" name="Google Shape;162;p18"/>
            <p:cNvSpPr txBox="1"/>
            <p:nvPr/>
          </p:nvSpPr>
          <p:spPr>
            <a:xfrm>
              <a:off x="7258575" y="137000"/>
              <a:ext cx="1885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100"/>
                <a:t>Releasing Mission-Critical Software at Amazon (DEV209-R1) - AWS re:Invent 2018</a:t>
              </a:r>
              <a:endParaRPr sz="11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Complex software</a:t>
            </a:r>
            <a:endParaRPr/>
          </a:p>
        </p:txBody>
      </p:sp>
      <p:sp>
        <p:nvSpPr>
          <p:cNvPr id="168" name="Google Shape;168;p19"/>
          <p:cNvSpPr txBox="1"/>
          <p:nvPr>
            <p:ph idx="1" type="body"/>
          </p:nvPr>
        </p:nvSpPr>
        <p:spPr>
          <a:xfrm>
            <a:off x="311700" y="1152475"/>
            <a:ext cx="292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Amazon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Netflix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Google</a:t>
            </a:r>
            <a:endParaRPr/>
          </a:p>
        </p:txBody>
      </p:sp>
      <p:grpSp>
        <p:nvGrpSpPr>
          <p:cNvPr id="169" name="Google Shape;169;p19"/>
          <p:cNvGrpSpPr/>
          <p:nvPr/>
        </p:nvGrpSpPr>
        <p:grpSpPr>
          <a:xfrm>
            <a:off x="2451788" y="938600"/>
            <a:ext cx="6628690" cy="4125774"/>
            <a:chOff x="2515088" y="1017725"/>
            <a:chExt cx="6628690" cy="4125774"/>
          </a:xfrm>
        </p:grpSpPr>
        <p:pic>
          <p:nvPicPr>
            <p:cNvPr id="170" name="Google Shape;170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13760" y="1017725"/>
              <a:ext cx="5630018" cy="4125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15088" y="3615363"/>
              <a:ext cx="1438275" cy="14382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Shift to cloud</a:t>
            </a:r>
            <a:endParaRPr/>
          </a:p>
        </p:txBody>
      </p:sp>
      <p:sp>
        <p:nvSpPr>
          <p:cNvPr id="177" name="Google Shape;177;p20"/>
          <p:cNvSpPr txBox="1"/>
          <p:nvPr>
            <p:ph idx="1" type="body"/>
          </p:nvPr>
        </p:nvSpPr>
        <p:spPr>
          <a:xfrm>
            <a:off x="311700" y="1179725"/>
            <a:ext cx="361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It’s a</a:t>
            </a:r>
            <a:r>
              <a:rPr lang="en-GB" sz="1400"/>
              <a:t>ll about software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New economics - CAPEX to OPEX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Move the tools and skills to the work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Frequency of audit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/>
              <a:t>CDSA App &amp; Cloud initiative launched to extend original programme to cover new use cases with a custom control set</a:t>
            </a:r>
            <a:endParaRPr sz="1400"/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6976" y="1298025"/>
            <a:ext cx="3007500" cy="290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Supply chain assurance</a:t>
            </a:r>
            <a:endParaRPr/>
          </a:p>
        </p:txBody>
      </p:sp>
      <p:sp>
        <p:nvSpPr>
          <p:cNvPr id="184" name="Google Shape;184;p21"/>
          <p:cNvSpPr txBox="1"/>
          <p:nvPr>
            <p:ph idx="1" type="body"/>
          </p:nvPr>
        </p:nvSpPr>
        <p:spPr>
          <a:xfrm>
            <a:off x="311700" y="1152475"/>
            <a:ext cx="411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Range of business sizes &amp; types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Effective security requires ongoing skills development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Consistent approach depends on the weakest link in the chain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Need to establish a security c</a:t>
            </a:r>
            <a:r>
              <a:rPr lang="en-GB"/>
              <a:t>ulture from CEO down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975" y="1327425"/>
            <a:ext cx="1875750" cy="10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 rotWithShape="1">
          <a:blip r:embed="rId4">
            <a:alphaModFix/>
          </a:blip>
          <a:srcRect b="51561" l="17645" r="16978" t="32550"/>
          <a:stretch/>
        </p:blipFill>
        <p:spPr>
          <a:xfrm>
            <a:off x="5836825" y="2499650"/>
            <a:ext cx="2514774" cy="37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7575" y="3195125"/>
            <a:ext cx="2045675" cy="9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